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47" r:id="rId1"/>
  </p:sldMasterIdLst>
  <p:notesMasterIdLst>
    <p:notesMasterId r:id="rId14"/>
  </p:notesMasterIdLst>
  <p:sldIdLst>
    <p:sldId id="302" r:id="rId2"/>
    <p:sldId id="287" r:id="rId3"/>
    <p:sldId id="263" r:id="rId4"/>
    <p:sldId id="257" r:id="rId5"/>
    <p:sldId id="295" r:id="rId6"/>
    <p:sldId id="299" r:id="rId7"/>
    <p:sldId id="293" r:id="rId8"/>
    <p:sldId id="301" r:id="rId9"/>
    <p:sldId id="300" r:id="rId10"/>
    <p:sldId id="294" r:id="rId11"/>
    <p:sldId id="298" r:id="rId12"/>
    <p:sldId id="28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5708DE4-8D2B-2C94-5CAA-862C3BFA278C}" name="Armineh Noravian" initials="AN" userId="S::armineh.noravian@centralaz.edu::a530c197-71fe-422d-b40e-9c6bc25cb59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0C0CA-C570-1B2B-2D0C-D948771B905A}" v="3" dt="2023-03-24T21:25:53.675"/>
    <p1510:client id="{02771E5A-829F-01A4-872E-6D79D56FC639}" v="162" dt="2023-03-03T22:55:47.749"/>
    <p1510:client id="{13F8D93D-6C09-5F68-77AA-465CB2588908}" v="342" dt="2023-03-03T20:31:25.895"/>
    <p1510:client id="{1EE84CD5-4C89-F929-88BE-118DBE566FD5}" v="1" dt="2023-04-01T04:44:41.249"/>
    <p1510:client id="{2CE8F12D-F4CF-5A44-D4A4-1404E04A8031}" v="7" dt="2023-03-24T23:43:51.850"/>
    <p1510:client id="{2F9A656B-D457-444B-8EA0-0FC3A6EB4A90}" v="93" dt="2023-02-25T00:55:19.747"/>
    <p1510:client id="{33402569-B9D8-3DF5-CD92-603D3A5244F6}" v="12" dt="2023-02-24T22:10:56.685"/>
    <p1510:client id="{38E3CF0E-F562-451D-AF00-B8C3A935313A}" v="40" dt="2023-03-24T23:22:42.912"/>
    <p1510:client id="{46C5FF9A-18EB-4484-BCF4-973A73E86569}" v="324" dt="2023-02-17T21:46:57.846"/>
    <p1510:client id="{4D6A772B-3431-AF81-1BEA-C995420DE5BA}" v="17" dt="2023-03-25T00:31:07.086"/>
    <p1510:client id="{53F34DF3-7863-2D9E-B572-1AEC9FEC342E}" v="334" dt="2023-04-08T00:13:34.818"/>
    <p1510:client id="{5A151C51-42EC-46F7-A794-C0DBBE566CFC}" v="12" dt="2023-03-03T18:21:57.488"/>
    <p1510:client id="{5A712BB3-E0E8-DB40-4C92-2DA3F821120E}" v="8" dt="2023-03-24T20:41:09.815"/>
    <p1510:client id="{6D260B2B-E097-EFD1-FA13-F8C7ECB54A3C}" v="3" dt="2023-03-24T23:46:15.957"/>
    <p1510:client id="{6F5AF172-818B-BBCE-8FCF-230FEDF86D43}" v="637" dt="2023-03-03T19:03:16.226"/>
    <p1510:client id="{7FE4F214-6AF7-8909-C18A-1A7371FD8E25}" v="2" dt="2023-04-12T03:53:40.235"/>
    <p1510:client id="{897E24E4-2541-FC15-3A41-32ABBD6EA775}" v="39" dt="2023-03-25T00:18:12.562"/>
    <p1510:client id="{937DB475-7527-888D-810A-2527543F9F41}" v="14" dt="2023-03-24T21:22:52.486"/>
    <p1510:client id="{94FCBAD0-C9ED-2AF4-8209-674E97881F37}" v="285" dt="2023-03-11T00:25:24.587"/>
    <p1510:client id="{9ECEC82E-1EA6-F7D3-FBCF-8DEE31944D5F}" v="1408" dt="2023-04-14T23:20:39.439"/>
    <p1510:client id="{A2EE3916-43DB-989D-E1D0-37DE62A75941}" v="673" dt="2023-03-11T01:13:08.124"/>
    <p1510:client id="{A98352DD-408D-07EA-1323-462708463412}" v="6" dt="2023-03-25T00:06:59.523"/>
    <p1510:client id="{AEC8F6DF-6245-9A19-618C-1AB7AC237873}" v="41" dt="2023-03-25T00:17:01.641"/>
    <p1510:client id="{B13B031D-ECF1-2919-957E-3DE52CDE985D}" v="30" dt="2023-03-03T19:05:58.660"/>
    <p1510:client id="{B9AB9A1E-A876-5588-FA61-0437CA7B2B02}" v="37" dt="2023-04-09T01:02:19.816"/>
    <p1510:client id="{BCA39F7B-690D-5AAE-F942-65420ECD2714}" v="24" dt="2023-03-03T18:23:50.214"/>
    <p1510:client id="{C5436B7E-42BE-2FBC-7700-EF25F692B1B7}" v="128" dt="2023-04-14T23:14:05.235"/>
    <p1510:client id="{C5673D3E-F3F3-5F1E-C095-D3FCC4A13B25}" v="11" dt="2023-04-07T20:49:43.713"/>
    <p1510:client id="{CA85F629-8C19-C599-5D38-7C4B33C1B28B}" v="859" dt="2023-04-14T21:58:13.382"/>
    <p1510:client id="{CFA7B227-7B28-E386-6DE9-27E5BDAAD3D1}" v="524" dt="2023-03-10T22:45:06.221"/>
    <p1510:client id="{D1DF872C-A683-513B-382C-1C103673FE5C}" v="364" dt="2023-03-01T03:41:37.844"/>
    <p1510:client id="{D6D39BAF-C6C0-CA68-5FE9-2A4EFB2EE497}" v="16" dt="2023-03-03T18:36:26.588"/>
    <p1510:client id="{D8523C7A-A06E-2D6C-57DB-5D52AC977D49}" v="198" dt="2023-04-12T04:07:04.641"/>
    <p1510:client id="{DEAC3449-0671-4CDC-BDBC-8B4327E34CD4}" v="8" dt="2023-04-14T22:05:04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2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E6799D-2DB6-4A62-AA49-53ABCDD0C389}" type="datetimeFigureOut">
              <a:t>4/15/2023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B7852-91A6-46CB-B46B-5DF9FCCA62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323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Ruth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44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Ruth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202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Ruth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0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Norma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48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Norma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1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Pressure altitude was less accurate than GPS altitude.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one inch foam we used to construct the payload with helped stabilize the temperature inside the box relative to the outside the box. 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The only area in which the payload had an increased z acceleration when ascending. When descending though, acceleration data was all over the place. 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37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>
              <a:lnSpc>
                <a:spcPct val="90000"/>
              </a:lnSpc>
              <a:spcAft>
                <a:spcPts val="600"/>
              </a:spcAft>
            </a:pPr>
            <a:r>
              <a:rPr lang="en-US"/>
              <a:t>Original heating pad system failed- the battery was destroyed during testing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6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Norma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22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Mention the website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3B7852-91A6-46CB-B46B-5DF9FCCA6218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2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68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25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65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30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06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5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465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157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0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46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48" r:id="rId1"/>
    <p:sldLayoutId id="2147485049" r:id="rId2"/>
    <p:sldLayoutId id="2147485050" r:id="rId3"/>
    <p:sldLayoutId id="2147485051" r:id="rId4"/>
    <p:sldLayoutId id="2147485052" r:id="rId5"/>
    <p:sldLayoutId id="2147485053" r:id="rId6"/>
    <p:sldLayoutId id="2147485054" r:id="rId7"/>
    <p:sldLayoutId id="2147485055" r:id="rId8"/>
    <p:sldLayoutId id="2147485056" r:id="rId9"/>
    <p:sldLayoutId id="2147485057" r:id="rId10"/>
    <p:sldLayoutId id="214748505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7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Triangle 9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1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F72A3B-CF3F-8D5B-1E54-18D9A77F142A}"/>
              </a:ext>
            </a:extLst>
          </p:cNvPr>
          <p:cNvSpPr txBox="1"/>
          <p:nvPr/>
        </p:nvSpPr>
        <p:spPr>
          <a:xfrm>
            <a:off x="1024991" y="2420866"/>
            <a:ext cx="7598419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latin typeface="Calibri Light"/>
                <a:cs typeface="Calibri"/>
              </a:rPr>
              <a:t>Project (CAC)</a:t>
            </a:r>
            <a:r>
              <a:rPr lang="en-US" sz="9600" baseline="30000">
                <a:latin typeface="Calibri Light"/>
                <a:cs typeface="Calibri"/>
              </a:rPr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5E910-B628-4341-814D-4BC0A45EC6D8}"/>
              </a:ext>
            </a:extLst>
          </p:cNvPr>
          <p:cNvSpPr txBox="1"/>
          <p:nvPr/>
        </p:nvSpPr>
        <p:spPr>
          <a:xfrm>
            <a:off x="1550974" y="4140425"/>
            <a:ext cx="6006985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cs typeface="Calibri"/>
              </a:rPr>
              <a:t>Prof. Armineh </a:t>
            </a:r>
            <a:r>
              <a:rPr lang="en-US" sz="2000" err="1">
                <a:cs typeface="Calibri"/>
              </a:rPr>
              <a:t>Noravian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Ruth, Alex, James, Sonja, Elijah, Robert, Ella, Norma, Ralph, Jordan, and Micky</a:t>
            </a:r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FC508190-F05F-A01C-13BB-92BAF477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798" y="366299"/>
            <a:ext cx="1987944" cy="20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96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6C662AA-3A40-5109-F503-EB06DF04E5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00" r="4" b="4"/>
          <a:stretch/>
        </p:blipFill>
        <p:spPr>
          <a:xfrm>
            <a:off x="4657343" y="-2"/>
            <a:ext cx="2745766" cy="204813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05BAC358-8150-7F5F-94AF-05342185A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9" r="5290" b="3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10" name="Picture 10" descr="A picture containing sky, outdoor, mountain, ground&#10;&#10;Description automatically generated">
            <a:extLst>
              <a:ext uri="{FF2B5EF4-FFF2-40B4-BE49-F238E27FC236}">
                <a16:creationId xmlns:a16="http://schemas.microsoft.com/office/drawing/2014/main" id="{6EA5E2D2-6764-009E-952E-CAD94989B6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10" t="669" r="31292" b="-669"/>
          <a:stretch/>
        </p:blipFill>
        <p:spPr>
          <a:xfrm>
            <a:off x="4653627" y="4843724"/>
            <a:ext cx="2742705" cy="2014359"/>
          </a:xfrm>
          <a:prstGeom prst="rect">
            <a:avLst/>
          </a:prstGeom>
        </p:spPr>
      </p:pic>
      <p:pic>
        <p:nvPicPr>
          <p:cNvPr id="6" name="Picture 6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4C4A78DE-F412-62BB-3939-BB3A81894E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944" r="7551" b="-2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6F414BA-35B1-48FA-C697-F11C1ADF18C1}"/>
              </a:ext>
            </a:extLst>
          </p:cNvPr>
          <p:cNvSpPr/>
          <p:nvPr/>
        </p:nvSpPr>
        <p:spPr>
          <a:xfrm>
            <a:off x="841022" y="2229556"/>
            <a:ext cx="2517422" cy="903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A64019D-C84C-DF3A-5E50-8AE35FF7E7DC}"/>
              </a:ext>
            </a:extLst>
          </p:cNvPr>
          <p:cNvSpPr txBox="1">
            <a:spLocks/>
          </p:cNvSpPr>
          <p:nvPr/>
        </p:nvSpPr>
        <p:spPr>
          <a:xfrm>
            <a:off x="838200" y="557189"/>
            <a:ext cx="3972676" cy="26819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/>
              <a:t>Results</a:t>
            </a:r>
          </a:p>
        </p:txBody>
      </p:sp>
      <p:pic>
        <p:nvPicPr>
          <p:cNvPr id="35" name="Picture 35">
            <a:extLst>
              <a:ext uri="{FF2B5EF4-FFF2-40B4-BE49-F238E27FC236}">
                <a16:creationId xmlns:a16="http://schemas.microsoft.com/office/drawing/2014/main" id="{D9230B7D-DAAB-8FD7-44B2-0A5FF4D1C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19" t="-1705" r="34345" b="852"/>
          <a:stretch/>
        </p:blipFill>
        <p:spPr>
          <a:xfrm>
            <a:off x="4658669" y="2227727"/>
            <a:ext cx="2757180" cy="2399513"/>
          </a:xfrm>
          <a:prstGeom prst="rect">
            <a:avLst/>
          </a:prstGeom>
        </p:spPr>
      </p:pic>
      <p:pic>
        <p:nvPicPr>
          <p:cNvPr id="37" name="Picture 2" descr="Logo&#10;&#10;Description automatically generated">
            <a:extLst>
              <a:ext uri="{FF2B5EF4-FFF2-40B4-BE49-F238E27FC236}">
                <a16:creationId xmlns:a16="http://schemas.microsoft.com/office/drawing/2014/main" id="{73840E64-AF9A-CA03-9E7B-BDBA4C5349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959" y="-85244"/>
            <a:ext cx="1929414" cy="10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05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8D7A-8F65-FDD9-6545-6FF071C0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165014"/>
            <a:ext cx="3796306" cy="1440653"/>
          </a:xfrm>
        </p:spPr>
        <p:txBody>
          <a:bodyPr anchor="ctr">
            <a:normAutofit/>
          </a:bodyPr>
          <a:lstStyle/>
          <a:p>
            <a:r>
              <a:rPr lang="en-US" sz="4800"/>
              <a:t>Conclusion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45B7B-CA31-AAF1-5D78-AEA25AB6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1165014"/>
            <a:ext cx="5625253" cy="46662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cs typeface="Calibri" panose="020F0502020204030204"/>
              </a:rPr>
              <a:t>Clear video footage</a:t>
            </a:r>
          </a:p>
          <a:p>
            <a:r>
              <a:rPr lang="en-US" sz="2000">
                <a:cs typeface="Calibri" panose="020F0502020204030204"/>
              </a:rPr>
              <a:t>Internal camera stabilization system succeeded</a:t>
            </a:r>
          </a:p>
          <a:p>
            <a:r>
              <a:rPr lang="en-US" sz="2000">
                <a:cs typeface="Calibri" panose="020F0502020204030204"/>
              </a:rPr>
              <a:t>Do more testing tailored to specific predicted issues including: </a:t>
            </a:r>
            <a:endParaRPr lang="en-US"/>
          </a:p>
          <a:p>
            <a:pPr lvl="1"/>
            <a:r>
              <a:rPr lang="en-US" sz="2000">
                <a:cs typeface="Calibri" panose="020F0502020204030204"/>
              </a:rPr>
              <a:t>Condensation outside</a:t>
            </a:r>
          </a:p>
        </p:txBody>
      </p:sp>
      <p:pic>
        <p:nvPicPr>
          <p:cNvPr id="5" name="Picture 2" descr="Logo&#10;&#10;Description automatically generated">
            <a:extLst>
              <a:ext uri="{FF2B5EF4-FFF2-40B4-BE49-F238E27FC236}">
                <a16:creationId xmlns:a16="http://schemas.microsoft.com/office/drawing/2014/main" id="{467C42C9-05BC-A093-D827-BB0F17298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9" y="-85244"/>
            <a:ext cx="1929414" cy="1050856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D0EF2DB-D97B-C9A4-AA3A-C505FF5A4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3" r="30458" b="278"/>
          <a:stretch/>
        </p:blipFill>
        <p:spPr>
          <a:xfrm>
            <a:off x="960416" y="2824976"/>
            <a:ext cx="1159244" cy="2650685"/>
          </a:xfrm>
          <a:prstGeom prst="rect">
            <a:avLst/>
          </a:prstGeom>
        </p:spPr>
      </p:pic>
      <p:pic>
        <p:nvPicPr>
          <p:cNvPr id="7" name="Picture 8" descr="A picture containing gear&#10;&#10;Description automatically generated">
            <a:extLst>
              <a:ext uri="{FF2B5EF4-FFF2-40B4-BE49-F238E27FC236}">
                <a16:creationId xmlns:a16="http://schemas.microsoft.com/office/drawing/2014/main" id="{9EBEC47D-B20E-0A28-0CF0-168F2EF41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199" y="3427289"/>
            <a:ext cx="163830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282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7" descr="A picture containing window blind&#10;&#10;Description automatically generated">
            <a:extLst>
              <a:ext uri="{FF2B5EF4-FFF2-40B4-BE49-F238E27FC236}">
                <a16:creationId xmlns:a16="http://schemas.microsoft.com/office/drawing/2014/main" id="{88FB3C69-068A-D6B8-CA83-E671BA723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32" y="623275"/>
            <a:ext cx="1978268" cy="2644859"/>
          </a:xfrm>
          <a:prstGeom prst="rect">
            <a:avLst/>
          </a:prstGeom>
        </p:spPr>
      </p:pic>
      <p:pic>
        <p:nvPicPr>
          <p:cNvPr id="3" name="Picture 4" descr="Icon&#10;&#10;Description automatically generated">
            <a:extLst>
              <a:ext uri="{FF2B5EF4-FFF2-40B4-BE49-F238E27FC236}">
                <a16:creationId xmlns:a16="http://schemas.microsoft.com/office/drawing/2014/main" id="{BD19C4A0-1A00-3CFE-98B4-3C55DE2E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450" y="3586297"/>
            <a:ext cx="2443346" cy="2644860"/>
          </a:xfrm>
          <a:prstGeom prst="rect">
            <a:avLst/>
          </a:prstGeom>
        </p:spPr>
      </p:pic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5201" y="623275"/>
            <a:ext cx="5141626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02A909-E8FC-C0E1-1582-2C2096EAE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9833" y="827393"/>
            <a:ext cx="4218138" cy="30873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000">
                <a:latin typeface="Calibri"/>
                <a:cs typeface="Calibri"/>
              </a:rPr>
              <a:t>Special Thanks To: </a:t>
            </a:r>
            <a:br>
              <a:rPr lang="en-US" sz="3000">
                <a:latin typeface="Calibri"/>
              </a:rPr>
            </a:br>
            <a:br>
              <a:rPr lang="en-US" sz="3000">
                <a:latin typeface="Calibri"/>
              </a:rPr>
            </a:br>
            <a:r>
              <a:rPr lang="en-US" sz="3000">
                <a:latin typeface="Calibri"/>
                <a:cs typeface="Calibri"/>
              </a:rPr>
              <a:t>Michelle Coe</a:t>
            </a:r>
            <a:br>
              <a:rPr lang="en-US" sz="3000">
                <a:latin typeface="Calibri"/>
              </a:rPr>
            </a:br>
            <a:r>
              <a:rPr lang="en-US" sz="3000">
                <a:latin typeface="Calibri"/>
                <a:cs typeface="Calibri"/>
              </a:rPr>
              <a:t>Dine College </a:t>
            </a:r>
            <a:br>
              <a:rPr lang="en-US" sz="3000">
                <a:latin typeface="Calibri"/>
              </a:rPr>
            </a:br>
            <a:r>
              <a:rPr lang="en-US" sz="3000">
                <a:latin typeface="Calibri"/>
                <a:cs typeface="Calibri"/>
              </a:rPr>
              <a:t>ANSR </a:t>
            </a:r>
            <a:br>
              <a:rPr lang="en-US" sz="3000">
                <a:latin typeface="Calibri"/>
              </a:rPr>
            </a:br>
            <a:r>
              <a:rPr lang="en-US" sz="3000">
                <a:latin typeface="Calibri"/>
                <a:cs typeface="Calibri"/>
              </a:rPr>
              <a:t>ASCEND</a:t>
            </a:r>
          </a:p>
        </p:txBody>
      </p:sp>
      <p:pic>
        <p:nvPicPr>
          <p:cNvPr id="8" name="Picture 9" descr="Text&#10;&#10;Description automatically generated">
            <a:extLst>
              <a:ext uri="{FF2B5EF4-FFF2-40B4-BE49-F238E27FC236}">
                <a16:creationId xmlns:a16="http://schemas.microsoft.com/office/drawing/2014/main" id="{F2685ABC-1F1A-0B3B-6F57-34287F011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8337" y="623275"/>
            <a:ext cx="2115886" cy="264485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6DA0A3-0C96-7AA5-0E8C-EED16D3CB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521" y="5143167"/>
            <a:ext cx="3684551" cy="98500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en-US" sz="2000">
                <a:cs typeface="Calibri" panose="020F0502020204030204"/>
              </a:rPr>
              <a:t>Our Website:</a:t>
            </a:r>
          </a:p>
          <a:p>
            <a:pPr marL="0" indent="0">
              <a:buNone/>
            </a:pPr>
            <a:r>
              <a:rPr lang="en-US" sz="2000">
                <a:ea typeface="+mn-lt"/>
                <a:cs typeface="+mn-lt"/>
              </a:rPr>
              <a:t>https://sites.google.com/view/cac3/home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74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79EECFE-814E-4B68-96A7-86A795BD2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36E6B1-02A2-4C9C-B1CB-35DA3DA7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5" y="623275"/>
            <a:ext cx="7488096" cy="5607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A2B1A2-B526-2C0A-1838-18E34DF9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919480"/>
            <a:ext cx="6567505" cy="5103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89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Collaboration with Dine College</a:t>
            </a: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AF180F00-B4B2-4196-BB1C-ECD21B03F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FD4C4-363B-82DA-FAA1-DC64D7BF3F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0601" y="2444376"/>
            <a:ext cx="2489417" cy="20534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Prof. Demetra Skaltsas</a:t>
            </a:r>
          </a:p>
          <a:p>
            <a:r>
              <a:rPr lang="en-US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Jessica Begay and Nicole Vann</a:t>
            </a:r>
          </a:p>
        </p:txBody>
      </p:sp>
    </p:spTree>
    <p:extLst>
      <p:ext uri="{BB962C8B-B14F-4D97-AF65-F5344CB8AC3E}">
        <p14:creationId xmlns:p14="http://schemas.microsoft.com/office/powerpoint/2010/main" val="391414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9DF30D-A513-8E2B-BCD5-92AE4F5D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Three Payloads, Three Teams</a:t>
            </a:r>
            <a:endParaRPr lang="en-US" sz="3700" b="1" kern="1200" cap="all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A picture containing indoor, electronics, camera, case&#10;&#10;Description automatically generated">
            <a:extLst>
              <a:ext uri="{FF2B5EF4-FFF2-40B4-BE49-F238E27FC236}">
                <a16:creationId xmlns:a16="http://schemas.microsoft.com/office/drawing/2014/main" id="{E1E72FB1-FB9B-F3CC-F89A-AC74FB9DC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9" r="-4" b="-4"/>
          <a:stretch/>
        </p:blipFill>
        <p:spPr>
          <a:xfrm>
            <a:off x="4041979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  <a:ln>
            <a:noFill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</p:pic>
      <p:pic>
        <p:nvPicPr>
          <p:cNvPr id="6" name="Picture 6" descr="A picture containing indoor, furniture&#10;&#10;Description automatically generated">
            <a:extLst>
              <a:ext uri="{FF2B5EF4-FFF2-40B4-BE49-F238E27FC236}">
                <a16:creationId xmlns:a16="http://schemas.microsoft.com/office/drawing/2014/main" id="{13C0D8F1-53A3-3427-29D9-CD6D8414E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96" r="1" b="1"/>
          <a:stretch/>
        </p:blipFill>
        <p:spPr>
          <a:xfrm>
            <a:off x="-1430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8" name="Picture 8" descr="A picture containing indoor, accessory&#10;&#10;Description automatically generated">
            <a:extLst>
              <a:ext uri="{FF2B5EF4-FFF2-40B4-BE49-F238E27FC236}">
                <a16:creationId xmlns:a16="http://schemas.microsoft.com/office/drawing/2014/main" id="{FE97A6D3-3DF0-0DCB-0317-223A6455A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25" r="-4" b="8264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DDD1EF-B9F5-FD8A-C643-2AABFD29AF1D}"/>
              </a:ext>
            </a:extLst>
          </p:cNvPr>
          <p:cNvSpPr txBox="1"/>
          <p:nvPr/>
        </p:nvSpPr>
        <p:spPr>
          <a:xfrm>
            <a:off x="4413582" y="4544570"/>
            <a:ext cx="7147481" cy="170383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Owls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Honey Badgers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Raptors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2BF793-ECAD-2C42-7068-E70FB5C83D35}"/>
              </a:ext>
            </a:extLst>
          </p:cNvPr>
          <p:cNvSpPr/>
          <p:nvPr/>
        </p:nvSpPr>
        <p:spPr>
          <a:xfrm>
            <a:off x="4165599" y="4532488"/>
            <a:ext cx="90311" cy="17272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3" descr="Logo&#10;&#10;Description automatically generated">
            <a:extLst>
              <a:ext uri="{FF2B5EF4-FFF2-40B4-BE49-F238E27FC236}">
                <a16:creationId xmlns:a16="http://schemas.microsoft.com/office/drawing/2014/main" id="{1E6C28FD-7FF7-D11B-7886-8CA33A36D4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2862" y="3544012"/>
            <a:ext cx="1367162" cy="732379"/>
          </a:xfrm>
          <a:prstGeom prst="rect">
            <a:avLst/>
          </a:prstGeom>
        </p:spPr>
      </p:pic>
      <p:pic>
        <p:nvPicPr>
          <p:cNvPr id="11" name="Picture 3" descr="Logo&#10;&#10;Description automatically generated">
            <a:extLst>
              <a:ext uri="{FF2B5EF4-FFF2-40B4-BE49-F238E27FC236}">
                <a16:creationId xmlns:a16="http://schemas.microsoft.com/office/drawing/2014/main" id="{3EB14363-A123-4AB5-18BC-17405A726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848" y="3600755"/>
            <a:ext cx="1637289" cy="708455"/>
          </a:xfrm>
          <a:prstGeom prst="rect">
            <a:avLst/>
          </a:prstGeom>
        </p:spPr>
      </p:pic>
      <p:pic>
        <p:nvPicPr>
          <p:cNvPr id="13" name="Picture 2" descr="Logo&#10;&#10;Description automatically generated">
            <a:extLst>
              <a:ext uri="{FF2B5EF4-FFF2-40B4-BE49-F238E27FC236}">
                <a16:creationId xmlns:a16="http://schemas.microsoft.com/office/drawing/2014/main" id="{75171288-D302-E0A3-2CD4-EEA7A70F7D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6970" y="3542685"/>
            <a:ext cx="1659679" cy="8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814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AA836D-7C10-4221-CCEE-CB2258B9C9BE}"/>
              </a:ext>
            </a:extLst>
          </p:cNvPr>
          <p:cNvSpPr txBox="1">
            <a:spLocks/>
          </p:cNvSpPr>
          <p:nvPr/>
        </p:nvSpPr>
        <p:spPr>
          <a:xfrm>
            <a:off x="1215707" y="1358460"/>
            <a:ext cx="4008586" cy="1948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kern="1200">
                <a:latin typeface="+mj-lt"/>
                <a:ea typeface="+mj-ea"/>
                <a:cs typeface="+mj-cs"/>
              </a:rPr>
              <a:t>Owls</a:t>
            </a:r>
            <a:endParaRPr lang="en-US" sz="6000">
              <a:cs typeface="Calibri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F1A69-211E-333E-ADC8-00B505B94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8768" y="1239927"/>
            <a:ext cx="5524979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Research Question: </a:t>
            </a:r>
            <a:endParaRPr lang="en-US"/>
          </a:p>
          <a:p>
            <a:pPr marL="342900" indent="-228600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en-US" sz="2000"/>
              <a:t>What is the difference in temperature, humidity, and altitude within the layers of the atmosphere?</a:t>
            </a:r>
            <a:endParaRPr lang="en-US" sz="2000">
              <a:cs typeface="Calibri"/>
            </a:endParaRPr>
          </a:p>
          <a:p>
            <a:pPr indent="-228600">
              <a:spcBef>
                <a:spcPts val="1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2000" i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31256-096D-B99F-BCCB-A7C61980266F}"/>
              </a:ext>
            </a:extLst>
          </p:cNvPr>
          <p:cNvSpPr txBox="1"/>
          <p:nvPr/>
        </p:nvSpPr>
        <p:spPr>
          <a:xfrm>
            <a:off x="1852288" y="3854172"/>
            <a:ext cx="2743200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/>
              <a:t>Alex, Ruth, Norma</a:t>
            </a:r>
            <a:endParaRPr lang="en-US" sz="25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CA5998-9650-9720-BCBC-F7658F817E36}"/>
              </a:ext>
            </a:extLst>
          </p:cNvPr>
          <p:cNvSpPr txBox="1"/>
          <p:nvPr/>
        </p:nvSpPr>
        <p:spPr>
          <a:xfrm>
            <a:off x="1734255" y="2908573"/>
            <a:ext cx="2974257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 i="1"/>
              <a:t>Collaboration with Dine College</a:t>
            </a:r>
            <a:endParaRPr lang="en-US"/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0C62F5CF-5F28-4766-3CA1-8CFF3B5CB8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414" y="-201"/>
            <a:ext cx="1637289" cy="7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0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8D7A-8F65-FDD9-6545-6FF071C0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165014"/>
            <a:ext cx="3796306" cy="4666206"/>
          </a:xfrm>
        </p:spPr>
        <p:txBody>
          <a:bodyPr anchor="ctr">
            <a:normAutofit/>
          </a:bodyPr>
          <a:lstStyle/>
          <a:p>
            <a:r>
              <a:rPr lang="en-US" sz="4800"/>
              <a:t>Conclusion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45B7B-CA31-AAF1-5D78-AEA25AB6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1165014"/>
            <a:ext cx="5625253" cy="46662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>
                <a:cs typeface="Calibri" panose="020F0502020204030204"/>
              </a:rPr>
              <a:t>Seeds and payload survived</a:t>
            </a:r>
          </a:p>
          <a:p>
            <a:r>
              <a:rPr lang="en-US" sz="2000">
                <a:cs typeface="Calibri" panose="020F0502020204030204"/>
              </a:rPr>
              <a:t>Review and debug the code </a:t>
            </a:r>
            <a:r>
              <a:rPr lang="en-US" sz="2000">
                <a:ea typeface="+mn-lt"/>
                <a:cs typeface="+mn-lt"/>
              </a:rPr>
              <a:t>thoroughly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cs typeface="Calibri" panose="020F0502020204030204"/>
              </a:rPr>
              <a:t>Design a more accessible and smaller box</a:t>
            </a:r>
          </a:p>
          <a:p>
            <a:r>
              <a:rPr lang="en-US" sz="2000">
                <a:cs typeface="Calibri" panose="020F0502020204030204"/>
              </a:rPr>
              <a:t>Consider other microcontrollers to reduce space</a:t>
            </a:r>
          </a:p>
        </p:txBody>
      </p:sp>
      <p:pic>
        <p:nvPicPr>
          <p:cNvPr id="5" name="Picture 3" descr="Logo&#10;&#10;Description automatically generated">
            <a:extLst>
              <a:ext uri="{FF2B5EF4-FFF2-40B4-BE49-F238E27FC236}">
                <a16:creationId xmlns:a16="http://schemas.microsoft.com/office/drawing/2014/main" id="{6C6A4909-4A48-400D-63B4-A163256C8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14" y="-201"/>
            <a:ext cx="1637289" cy="70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AA836D-7C10-4221-CCEE-CB2258B9C9BE}"/>
              </a:ext>
            </a:extLst>
          </p:cNvPr>
          <p:cNvSpPr txBox="1">
            <a:spLocks/>
          </p:cNvSpPr>
          <p:nvPr/>
        </p:nvSpPr>
        <p:spPr>
          <a:xfrm>
            <a:off x="1215707" y="1714060"/>
            <a:ext cx="4008586" cy="19486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cs typeface="Calibri Light"/>
              </a:rPr>
              <a:t>Honey Badgers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F1A69-211E-333E-ADC8-00B505B94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8768" y="1239927"/>
            <a:ext cx="5524979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Research Questions: </a:t>
            </a:r>
            <a:endParaRPr lang="en-US" sz="200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/>
              <a:t>How much acceleration will the payload experience?</a:t>
            </a:r>
            <a:endParaRPr lang="en-US" sz="200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/>
              <a:t>What are the UV levels that the seeds will be exposed to?</a:t>
            </a:r>
            <a:endParaRPr lang="en-US" sz="200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-US" sz="2000"/>
              <a:t>Can GPS track the payload?</a:t>
            </a:r>
            <a:endParaRPr lang="en-US" sz="2000">
              <a:cs typeface="Calibri"/>
            </a:endParaRPr>
          </a:p>
          <a:p>
            <a:r>
              <a:rPr lang="en-US" sz="2000" i="1"/>
              <a:t>The measurements will include acceleration, UV, and location.</a:t>
            </a:r>
            <a:endParaRPr lang="en-US" sz="20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31256-096D-B99F-BCCB-A7C61980266F}"/>
              </a:ext>
            </a:extLst>
          </p:cNvPr>
          <p:cNvSpPr txBox="1"/>
          <p:nvPr/>
        </p:nvSpPr>
        <p:spPr>
          <a:xfrm>
            <a:off x="1852288" y="3707416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>
                <a:cs typeface="Calibri"/>
              </a:rPr>
              <a:t>Elijah, Robert, Ella, Micky, Sonja</a:t>
            </a:r>
          </a:p>
        </p:txBody>
      </p:sp>
      <p:pic>
        <p:nvPicPr>
          <p:cNvPr id="3" name="Picture 3" descr="Logo&#10;&#10;Description automatically generated">
            <a:extLst>
              <a:ext uri="{FF2B5EF4-FFF2-40B4-BE49-F238E27FC236}">
                <a16:creationId xmlns:a16="http://schemas.microsoft.com/office/drawing/2014/main" id="{1992371E-DF63-CA50-61DB-E47F78A4C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1" y="118384"/>
            <a:ext cx="1367162" cy="73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74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:a16="http://schemas.microsoft.com/office/drawing/2014/main" id="{201C88F9-E440-45DE-A776-9609EB590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8E7C5-D667-96BD-3C8E-E48A105DA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9"/>
            <a:ext cx="3972676" cy="268194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128E7094-92AB-52A5-B1B5-AFC5061EE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3415" y="294486"/>
            <a:ext cx="3602739" cy="2702054"/>
          </a:xfrm>
          <a:prstGeom prst="rect">
            <a:avLst/>
          </a:prstGeom>
        </p:spPr>
      </p:pic>
      <p:pic>
        <p:nvPicPr>
          <p:cNvPr id="7" name="Picture 7" descr="Temperature Graph">
            <a:extLst>
              <a:ext uri="{FF2B5EF4-FFF2-40B4-BE49-F238E27FC236}">
                <a16:creationId xmlns:a16="http://schemas.microsoft.com/office/drawing/2014/main" id="{ED754CAD-0952-3E33-0D53-4C9156CBD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972" y="294486"/>
            <a:ext cx="3608383" cy="2702054"/>
          </a:xfrm>
          <a:prstGeom prst="rect">
            <a:avLst/>
          </a:prstGeom>
        </p:spPr>
      </p:pic>
      <p:pic>
        <p:nvPicPr>
          <p:cNvPr id="3" name="Picture 3" descr="Chart&#10;&#10;Description automatically generated">
            <a:extLst>
              <a:ext uri="{FF2B5EF4-FFF2-40B4-BE49-F238E27FC236}">
                <a16:creationId xmlns:a16="http://schemas.microsoft.com/office/drawing/2014/main" id="{5259AF56-27B6-7087-9EA7-61175E0F2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3415" y="3343233"/>
            <a:ext cx="3602739" cy="2702054"/>
          </a:xfrm>
          <a:prstGeom prst="rect">
            <a:avLst/>
          </a:prstGeom>
        </p:spPr>
      </p:pic>
      <p:pic>
        <p:nvPicPr>
          <p:cNvPr id="9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40957C1F-C877-6E20-C4A2-E38E1A0DF4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3972" y="3343233"/>
            <a:ext cx="3608383" cy="26964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CBAFC92-590E-73E4-5126-B5819CF1CF07}"/>
              </a:ext>
            </a:extLst>
          </p:cNvPr>
          <p:cNvSpPr txBox="1"/>
          <p:nvPr/>
        </p:nvSpPr>
        <p:spPr>
          <a:xfrm>
            <a:off x="5136444" y="30649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Altitude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A41B71-CDB1-B9F4-E703-B479F3336B0A}"/>
              </a:ext>
            </a:extLst>
          </p:cNvPr>
          <p:cNvSpPr txBox="1"/>
          <p:nvPr/>
        </p:nvSpPr>
        <p:spPr>
          <a:xfrm>
            <a:off x="9014177" y="3064933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Temperature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9E0D14-557E-2C18-610D-C203378B3258}"/>
              </a:ext>
            </a:extLst>
          </p:cNvPr>
          <p:cNvSpPr txBox="1"/>
          <p:nvPr/>
        </p:nvSpPr>
        <p:spPr>
          <a:xfrm>
            <a:off x="5136444" y="60395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Acceleration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90C046-3822-874E-B4CD-7A79AEB74B2E}"/>
              </a:ext>
            </a:extLst>
          </p:cNvPr>
          <p:cNvSpPr txBox="1"/>
          <p:nvPr/>
        </p:nvSpPr>
        <p:spPr>
          <a:xfrm>
            <a:off x="9014177" y="6045199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UV</a:t>
            </a:r>
            <a:endParaRPr lang="en-US"/>
          </a:p>
        </p:txBody>
      </p:sp>
      <p:pic>
        <p:nvPicPr>
          <p:cNvPr id="17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B74D73DD-29DF-89B2-A577-2E131B1922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999" y="3348566"/>
            <a:ext cx="3589867" cy="26895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C72926-3FF0-1BC2-CF88-8B1C3166D4AA}"/>
              </a:ext>
            </a:extLst>
          </p:cNvPr>
          <p:cNvSpPr txBox="1"/>
          <p:nvPr/>
        </p:nvSpPr>
        <p:spPr>
          <a:xfrm>
            <a:off x="1456266" y="608471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cs typeface="Calibri"/>
              </a:rPr>
              <a:t>Speed and Altitude</a:t>
            </a:r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2824C6-D24A-E145-6E9C-E68024CA691C}"/>
              </a:ext>
            </a:extLst>
          </p:cNvPr>
          <p:cNvSpPr/>
          <p:nvPr/>
        </p:nvSpPr>
        <p:spPr>
          <a:xfrm>
            <a:off x="841022" y="2229556"/>
            <a:ext cx="2517422" cy="90311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3" descr="Logo&#10;&#10;Description automatically generated">
            <a:extLst>
              <a:ext uri="{FF2B5EF4-FFF2-40B4-BE49-F238E27FC236}">
                <a16:creationId xmlns:a16="http://schemas.microsoft.com/office/drawing/2014/main" id="{D6266FBF-40EE-BDFA-8457-C5EB3815E3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21" y="118384"/>
            <a:ext cx="1367162" cy="73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6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B33354-5302-409E-90BF-4E7A98AFB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B98D7A-8F65-FDD9-6545-6FF071C04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92" y="514203"/>
            <a:ext cx="3796306" cy="1460162"/>
          </a:xfrm>
        </p:spPr>
        <p:txBody>
          <a:bodyPr anchor="ctr">
            <a:normAutofit/>
          </a:bodyPr>
          <a:lstStyle/>
          <a:p>
            <a:r>
              <a:rPr lang="en-US" sz="4800"/>
              <a:t>Conclusion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66A8B6-1F6E-4FCC-93B9-B9986B6F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576" y="5945955"/>
            <a:ext cx="12109423" cy="525780"/>
            <a:chOff x="82576" y="5945955"/>
            <a:chExt cx="12109423" cy="52578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F7C4FD-65AD-4BBE-886A-D2E923F94C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103361" y="6131892"/>
              <a:ext cx="524256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A8278B-6DF7-481F-B1FA-FFE7D6C3C7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5998176" y="277912"/>
              <a:ext cx="524256" cy="118633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45B7B-CA31-AAF1-5D78-AEA25AB608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7840" y="913481"/>
            <a:ext cx="5625253" cy="49177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Thermal design succeeded</a:t>
            </a: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GPS accuracy exceeded the 5 meters quoted by </a:t>
            </a:r>
            <a:r>
              <a:rPr lang="en-US" sz="2000">
                <a:highlight>
                  <a:srgbClr val="FFFFFF"/>
                </a:highlight>
                <a:ea typeface="+mn-lt"/>
                <a:cs typeface="+mn-lt"/>
              </a:rPr>
              <a:t>manufacture</a:t>
            </a:r>
            <a:endParaRPr lang="en-US" sz="2000">
              <a:highlight>
                <a:srgbClr val="FFFFFF"/>
              </a:highlight>
              <a:cs typeface="Calibri" panose="020F0502020204030204"/>
            </a:endParaRPr>
          </a:p>
          <a:p>
            <a:pPr marL="285750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UV Sensor: </a:t>
            </a:r>
            <a:endParaRPr lang="en-US" sz="2000">
              <a:cs typeface="Calibri" panose="020F0502020204030204"/>
            </a:endParaRPr>
          </a:p>
          <a:p>
            <a:pPr marL="742950"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Unclear data, possibly due to location on top of box.</a:t>
            </a:r>
            <a:endParaRPr lang="en-US" sz="2000">
              <a:cs typeface="Calibri" panose="020F0502020204030204"/>
            </a:endParaRPr>
          </a:p>
          <a:p>
            <a:pPr marL="742950"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Devise a way to get useful data </a:t>
            </a:r>
            <a:endParaRPr lang="en-US" sz="2000">
              <a:cs typeface="Calibri" panose="020F0502020204030204"/>
            </a:endParaRPr>
          </a:p>
          <a:p>
            <a:pPr marL="742950" lvl="1">
              <a:spcBef>
                <a:spcPts val="0"/>
              </a:spcBef>
              <a:spcAft>
                <a:spcPts val="600"/>
              </a:spcAft>
              <a:buFont typeface="Arial,Sans-Serif" panose="020B0604020202020204" pitchFamily="34" charset="0"/>
            </a:pPr>
            <a:r>
              <a:rPr lang="en-US" sz="2000">
                <a:highlight>
                  <a:srgbClr val="FFFFFF"/>
                </a:highlight>
                <a:cs typeface="Calibri" panose="020F0502020204030204"/>
              </a:rPr>
              <a:t>Test different sensors to determine which gives best results</a:t>
            </a:r>
            <a:endParaRPr lang="en-US" sz="2000">
              <a:cs typeface="Calibri" panose="020F0502020204030204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5B9D6C3-4FFD-5FA6-5770-05DA23053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17" r="-3795" b="-3964"/>
          <a:stretch/>
        </p:blipFill>
        <p:spPr>
          <a:xfrm>
            <a:off x="811132" y="1876258"/>
            <a:ext cx="3752475" cy="2182579"/>
          </a:xfrm>
          <a:prstGeom prst="rect">
            <a:avLst/>
          </a:prstGeom>
        </p:spPr>
      </p:pic>
      <p:pic>
        <p:nvPicPr>
          <p:cNvPr id="7" name="Picture 4" descr="Map&#10;&#10;Description automatically generated">
            <a:extLst>
              <a:ext uri="{FF2B5EF4-FFF2-40B4-BE49-F238E27FC236}">
                <a16:creationId xmlns:a16="http://schemas.microsoft.com/office/drawing/2014/main" id="{14544419-6948-F0CF-169D-A0665F21B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0238"/>
          <a:stretch/>
        </p:blipFill>
        <p:spPr>
          <a:xfrm>
            <a:off x="813418" y="4133857"/>
            <a:ext cx="3615855" cy="2076101"/>
          </a:xfrm>
          <a:prstGeom prst="rect">
            <a:avLst/>
          </a:prstGeom>
        </p:spPr>
      </p:pic>
      <p:pic>
        <p:nvPicPr>
          <p:cNvPr id="16" name="Picture 3" descr="Logo&#10;&#10;Description automatically generated">
            <a:extLst>
              <a:ext uri="{FF2B5EF4-FFF2-40B4-BE49-F238E27FC236}">
                <a16:creationId xmlns:a16="http://schemas.microsoft.com/office/drawing/2014/main" id="{088F9EBB-F141-90C6-3AA4-743975E37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21" y="118384"/>
            <a:ext cx="1367162" cy="73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41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B9AA7C6-5E5A-498E-A6DF-A943376E0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EAB11A-76F7-48F4-9B4F-5BFDF4BF9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300" y="2385102"/>
            <a:ext cx="574091" cy="2087796"/>
            <a:chOff x="209668" y="2857422"/>
            <a:chExt cx="463662" cy="2087796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D4C416-D5F4-4F6F-A6F1-87A21CD4F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423947" y="2857422"/>
              <a:ext cx="249383" cy="208779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6AC1C30-21C6-4BF6-93EE-B211D7A85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209668" y="2857423"/>
              <a:ext cx="1" cy="208779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81E140AE-0ABF-47C8-BF32-7D2F0CF2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631767"/>
            <a:ext cx="11111729" cy="57524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AA836D-7C10-4221-CCEE-CB2258B9C9BE}"/>
              </a:ext>
            </a:extLst>
          </p:cNvPr>
          <p:cNvSpPr txBox="1">
            <a:spLocks/>
          </p:cNvSpPr>
          <p:nvPr/>
        </p:nvSpPr>
        <p:spPr>
          <a:xfrm>
            <a:off x="1159263" y="2165616"/>
            <a:ext cx="4008586" cy="1463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>
                <a:cs typeface="Calibri Light"/>
              </a:rPr>
              <a:t>Raptors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7F1A69-211E-333E-ADC8-00B505B94E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38768" y="1239927"/>
            <a:ext cx="5524979" cy="46805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/>
              <a:t>Research Question: </a:t>
            </a:r>
            <a:endParaRPr lang="en-US" sz="2000">
              <a:cs typeface="Calibri"/>
            </a:endParaRPr>
          </a:p>
          <a:p>
            <a:pPr marL="342900" indent="-342900">
              <a:buFont typeface="Arial,Sans-Serif"/>
              <a:buChar char="•"/>
            </a:pPr>
            <a:r>
              <a:rPr lang="en" sz="2000"/>
              <a:t>How can we create a camera system that, despite the extreme conditions, still captures quality video/images?</a:t>
            </a:r>
            <a:endParaRPr lang="en" sz="2000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631256-096D-B99F-BCCB-A7C61980266F}"/>
              </a:ext>
            </a:extLst>
          </p:cNvPr>
          <p:cNvSpPr txBox="1"/>
          <p:nvPr/>
        </p:nvSpPr>
        <p:spPr>
          <a:xfrm>
            <a:off x="1795844" y="3464705"/>
            <a:ext cx="274320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500">
                <a:cs typeface="Calibri"/>
              </a:rPr>
              <a:t>James, Ralph, Jordan</a:t>
            </a:r>
            <a:endParaRPr lang="en-US"/>
          </a:p>
        </p:txBody>
      </p:sp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id="{0C0F8461-CADA-2A95-D808-B384ADACE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59" y="-85244"/>
            <a:ext cx="1929414" cy="10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54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385</Words>
  <Application>Microsoft Office PowerPoint</Application>
  <PresentationFormat>Widescreen</PresentationFormat>
  <Paragraphs>77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Arial,Sans-Serif</vt:lpstr>
      <vt:lpstr>Calibri</vt:lpstr>
      <vt:lpstr>Calibri Light</vt:lpstr>
      <vt:lpstr>Office Theme</vt:lpstr>
      <vt:lpstr>PowerPoint Presentation</vt:lpstr>
      <vt:lpstr>Collaboration with Dine College</vt:lpstr>
      <vt:lpstr>Three Payloads, Three Teams</vt:lpstr>
      <vt:lpstr>PowerPoint Presentation</vt:lpstr>
      <vt:lpstr>Conclusion</vt:lpstr>
      <vt:lpstr>PowerPoint Presentation</vt:lpstr>
      <vt:lpstr>Results</vt:lpstr>
      <vt:lpstr>Conclusion</vt:lpstr>
      <vt:lpstr>PowerPoint Presentation</vt:lpstr>
      <vt:lpstr>PowerPoint Presentation</vt:lpstr>
      <vt:lpstr>Conclusion</vt:lpstr>
      <vt:lpstr>Special Thanks To:   Michelle Coe Dine College  ANSR  ASCEND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A. Coe</dc:creator>
  <cp:lastModifiedBy>Coe, Michelle A - (macoe)</cp:lastModifiedBy>
  <cp:revision>4</cp:revision>
  <dcterms:created xsi:type="dcterms:W3CDTF">2023-02-17T20:36:05Z</dcterms:created>
  <dcterms:modified xsi:type="dcterms:W3CDTF">2023-04-15T13:52:24Z</dcterms:modified>
</cp:coreProperties>
</file>